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96" r:id="rId24"/>
    <p:sldId id="277" r:id="rId25"/>
    <p:sldId id="278" r:id="rId26"/>
    <p:sldId id="279" r:id="rId27"/>
    <p:sldId id="280" r:id="rId28"/>
    <p:sldId id="298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5EFD-5872-466E-BF71-94CBBD54D994}" type="datetimeFigureOut">
              <a:rPr lang="en-US" smtClean="0"/>
              <a:pPr/>
              <a:t>12/23/2009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4C0-BDF5-4783-9B15-CB52AEA7E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5EFD-5872-466E-BF71-94CBBD54D994}" type="datetimeFigureOut">
              <a:rPr lang="en-US" smtClean="0"/>
              <a:pPr/>
              <a:t>12/23/2009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4C0-BDF5-4783-9B15-CB52AEA7E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5EFD-5872-466E-BF71-94CBBD54D994}" type="datetimeFigureOut">
              <a:rPr lang="en-US" smtClean="0"/>
              <a:pPr/>
              <a:t>12/23/2009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4C0-BDF5-4783-9B15-CB52AEA7E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5EFD-5872-466E-BF71-94CBBD54D994}" type="datetimeFigureOut">
              <a:rPr lang="en-US" smtClean="0"/>
              <a:pPr/>
              <a:t>12/23/2009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4C0-BDF5-4783-9B15-CB52AEA7E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5EFD-5872-466E-BF71-94CBBD54D994}" type="datetimeFigureOut">
              <a:rPr lang="en-US" smtClean="0"/>
              <a:pPr/>
              <a:t>12/23/2009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4C0-BDF5-4783-9B15-CB52AEA7E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5EFD-5872-466E-BF71-94CBBD54D994}" type="datetimeFigureOut">
              <a:rPr lang="en-US" smtClean="0"/>
              <a:pPr/>
              <a:t>12/23/2009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4C0-BDF5-4783-9B15-CB52AEA7E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5EFD-5872-466E-BF71-94CBBD54D994}" type="datetimeFigureOut">
              <a:rPr lang="en-US" smtClean="0"/>
              <a:pPr/>
              <a:t>12/23/2009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4C0-BDF5-4783-9B15-CB52AEA7E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5EFD-5872-466E-BF71-94CBBD54D994}" type="datetimeFigureOut">
              <a:rPr lang="en-US" smtClean="0"/>
              <a:pPr/>
              <a:t>12/23/2009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4C0-BDF5-4783-9B15-CB52AEA7E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5EFD-5872-466E-BF71-94CBBD54D994}" type="datetimeFigureOut">
              <a:rPr lang="en-US" smtClean="0"/>
              <a:pPr/>
              <a:t>12/23/2009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4C0-BDF5-4783-9B15-CB52AEA7E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5EFD-5872-466E-BF71-94CBBD54D994}" type="datetimeFigureOut">
              <a:rPr lang="en-US" smtClean="0"/>
              <a:pPr/>
              <a:t>12/23/2009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4C0-BDF5-4783-9B15-CB52AEA7E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5EFD-5872-466E-BF71-94CBBD54D994}" type="datetimeFigureOut">
              <a:rPr lang="en-US" smtClean="0"/>
              <a:pPr/>
              <a:t>12/23/2009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4C0-BDF5-4783-9B15-CB52AEA7E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C5EFD-5872-466E-BF71-94CBBD54D994}" type="datetimeFigureOut">
              <a:rPr lang="en-US" smtClean="0"/>
              <a:pPr/>
              <a:t>12/23/2009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554C0-BDF5-4783-9B15-CB52AEA7E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ENTAL\aapat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025" y="1951038"/>
            <a:ext cx="4932363" cy="2955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ENTAL\aapat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92313"/>
            <a:ext cx="5183187" cy="28717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92867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i="1" u="sng" dirty="0" smtClean="0">
                <a:solidFill>
                  <a:schemeClr val="bg2"/>
                </a:solidFill>
              </a:rPr>
              <a:t>Bone  Loss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71836"/>
            <a:ext cx="8229600" cy="225742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Extension  Of  Gingival 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Inflamation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hangingPunct="1">
              <a:buFont typeface="Wingdings" pitchFamily="10" charset="2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In  to The  Supporting  Periodontal  Tissue </a:t>
            </a:r>
          </a:p>
          <a:p>
            <a:pPr eaLnBrk="1" hangingPunct="1">
              <a:buFont typeface="Wingdings" pitchFamily="10" charset="2"/>
              <a:buNone/>
            </a:pP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u="sng" dirty="0" smtClean="0">
                <a:solidFill>
                  <a:schemeClr val="bg2"/>
                </a:solidFill>
              </a:rPr>
              <a:t>Rate  Of  Lone Loss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Loe</a:t>
            </a:r>
            <a:r>
              <a:rPr lang="en-US" dirty="0" smtClean="0">
                <a:solidFill>
                  <a:srgbClr val="FFFF00"/>
                </a:solidFill>
              </a:rPr>
              <a:t>  :</a:t>
            </a:r>
          </a:p>
          <a:p>
            <a:pPr eaLnBrk="1" hangingPunct="1">
              <a:buFont typeface="Wingdings" pitchFamily="10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A: 0.2 mm  Facial  Surface </a:t>
            </a:r>
          </a:p>
          <a:p>
            <a:pPr eaLnBrk="1" hangingPunct="1">
              <a:buFont typeface="Wingdings" pitchFamily="10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   </a:t>
            </a:r>
          </a:p>
          <a:p>
            <a:pPr eaLnBrk="1" hangingPunct="1">
              <a:buFont typeface="Wingdings" pitchFamily="10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B: 0.3mm  Proximal  Surface</a:t>
            </a:r>
          </a:p>
          <a:p>
            <a:pPr eaLnBrk="1" hangingPunct="1">
              <a:buFont typeface="Wingdings" pitchFamily="10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itchFamily="10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If  Disease  Untreated       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i="1" u="sng" dirty="0" smtClean="0">
                <a:solidFill>
                  <a:schemeClr val="bg2"/>
                </a:solidFill>
              </a:rPr>
              <a:t>LOE </a:t>
            </a:r>
            <a:r>
              <a:rPr lang="en-US" sz="5400" b="1" i="1" u="sng" dirty="0" smtClean="0">
                <a:solidFill>
                  <a:schemeClr val="bg2"/>
                </a:solidFill>
              </a:rPr>
              <a:t> et al:</a:t>
            </a:r>
            <a:endParaRPr lang="en-US" sz="5400" b="1" i="1" u="sng" dirty="0" smtClean="0">
              <a:solidFill>
                <a:schemeClr val="bg2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5715000"/>
          </a:xfrm>
        </p:spPr>
        <p:txBody>
          <a:bodyPr/>
          <a:lstStyle/>
          <a:p>
            <a:pPr marL="609600" indent="-609600" eaLnBrk="1" hangingPunct="1">
              <a:buFont typeface="Wingdings" pitchFamily="10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1.Approximately  8% Had  Rapid  Progression</a:t>
            </a:r>
          </a:p>
          <a:p>
            <a:pPr marL="609600" indent="-609600" eaLnBrk="1" hangingPunct="1">
              <a:buFont typeface="Wingdings" pitchFamily="10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  characterized  By  Alveolar  Loss Of  Attachment  Of  0.1 to 1mm</a:t>
            </a:r>
          </a:p>
          <a:p>
            <a:pPr marL="609600" indent="-609600" eaLnBrk="1" hangingPunct="1">
              <a:buFont typeface="Wingdings" pitchFamily="10" charset="2"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10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2.A proximately 81 % had moderate  progression with a yearly loss  of  attachment of  0.05 to 0.5</a:t>
            </a:r>
          </a:p>
          <a:p>
            <a:pPr marL="609600" indent="-609600" eaLnBrk="1" hangingPunct="1">
              <a:buFont typeface="Wingdings" pitchFamily="10" charset="2"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10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3. 11% had minimal or no progression  of  destructive  disease  (0.05 to 0.09 mm </a:t>
            </a:r>
            <a:r>
              <a:rPr lang="en-US" dirty="0" err="1" smtClean="0">
                <a:solidFill>
                  <a:srgbClr val="FFFF00"/>
                </a:solidFill>
              </a:rPr>
              <a:t>yealy</a:t>
            </a:r>
            <a:r>
              <a:rPr lang="en-US" dirty="0" smtClean="0">
                <a:solidFill>
                  <a:srgbClr val="FFFF00"/>
                </a:solidFill>
              </a:rPr>
              <a:t>)    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Period  of  destruction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652722"/>
            <a:ext cx="8643966" cy="291941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92D050"/>
                </a:solidFill>
              </a:rPr>
              <a:t>Destruction occurs  in an episodic 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Intermitant</a:t>
            </a:r>
            <a:r>
              <a:rPr lang="en-US" dirty="0" smtClean="0">
                <a:solidFill>
                  <a:srgbClr val="92D050"/>
                </a:solidFill>
              </a:rPr>
              <a:t>  fashion  with  period  of   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inactivity      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09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b="1" i="1" u="sng" smtClean="0">
                <a:solidFill>
                  <a:srgbClr val="FF6699"/>
                </a:solidFill>
              </a:rPr>
              <a:t>Four  theories  for  the onset  of  destructive  period</a:t>
            </a:r>
            <a:r>
              <a:rPr lang="en-US" smtClean="0"/>
              <a:t>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7924800" y="6026150"/>
            <a:ext cx="76200" cy="6985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4980"/>
            <a:ext cx="9144000" cy="2938466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66FFCC"/>
                </a:solidFill>
              </a:rPr>
              <a:t>Burst  of  </a:t>
            </a:r>
            <a:r>
              <a:rPr lang="en-US" sz="4000" dirty="0" err="1" smtClean="0">
                <a:solidFill>
                  <a:srgbClr val="66FFCC"/>
                </a:solidFill>
              </a:rPr>
              <a:t>desturctive</a:t>
            </a:r>
            <a:r>
              <a:rPr lang="en-US" sz="4000" dirty="0" smtClean="0">
                <a:solidFill>
                  <a:srgbClr val="66FFCC"/>
                </a:solidFill>
              </a:rPr>
              <a:t>  activity  are Associated  with  </a:t>
            </a:r>
            <a:r>
              <a:rPr lang="en-US" sz="4000" dirty="0" err="1" smtClean="0">
                <a:solidFill>
                  <a:srgbClr val="66FFCC"/>
                </a:solidFill>
              </a:rPr>
              <a:t>subgingival</a:t>
            </a:r>
            <a:r>
              <a:rPr lang="en-US" sz="4000" dirty="0" smtClean="0">
                <a:solidFill>
                  <a:srgbClr val="66FFCC"/>
                </a:solidFill>
              </a:rPr>
              <a:t>  ulceration  And  an </a:t>
            </a:r>
            <a:r>
              <a:rPr lang="en-US" sz="4000" dirty="0" err="1" smtClean="0">
                <a:solidFill>
                  <a:srgbClr val="66FFCC"/>
                </a:solidFill>
              </a:rPr>
              <a:t>acut</a:t>
            </a:r>
            <a:r>
              <a:rPr lang="en-US" sz="4000" dirty="0" smtClean="0">
                <a:solidFill>
                  <a:srgbClr val="66FFCC"/>
                </a:solidFill>
              </a:rPr>
              <a:t>   inflammatory  reaction , Resulting in  rapid  loss  of  alveolar  Bone </a:t>
            </a:r>
            <a:r>
              <a:rPr lang="en-US" sz="4000" dirty="0" smtClean="0">
                <a:solidFill>
                  <a:srgbClr val="66FFCC"/>
                </a:solidFill>
              </a:rPr>
              <a:t>   </a:t>
            </a:r>
            <a:endParaRPr lang="en-US" sz="4000" dirty="0" smtClean="0">
              <a:solidFill>
                <a:srgbClr val="66FFCC"/>
              </a:solidFill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142844" y="1571612"/>
            <a:ext cx="8858312" cy="31242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* Burst  of  destruction  </a:t>
            </a:r>
            <a:r>
              <a:rPr lang="en-US" sz="32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activity      Coincide </a:t>
            </a:r>
            <a:r>
              <a:rPr lang="en-US" sz="32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with the  conversion  of  a Predominance  </a:t>
            </a:r>
            <a:r>
              <a:rPr lang="en-US" sz="3200" dirty="0" err="1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tlymphocyte</a:t>
            </a:r>
            <a:r>
              <a:rPr lang="en-US" sz="32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 lesion  to  One  with  a predominance  of  b </a:t>
            </a:r>
            <a:r>
              <a:rPr lang="en-US" sz="3200" dirty="0" err="1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Iymphocyte</a:t>
            </a:r>
            <a:r>
              <a:rPr lang="en-US" sz="32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plasma  cell infiltrate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295424"/>
            <a:ext cx="8915400" cy="441959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Period  of  exacerbation are  associated</a:t>
            </a:r>
          </a:p>
          <a:p>
            <a:pPr eaLnBrk="1" hangingPunct="1">
              <a:buFont typeface="Wingdings" pitchFamily="10" charset="2"/>
              <a:buNone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With  an Increased  of  the  loss– unattached  </a:t>
            </a:r>
          </a:p>
          <a:p>
            <a:pPr eaLnBrk="1" hangingPunct="1">
              <a:buFont typeface="Wingdings" pitchFamily="10" charset="2"/>
              <a:buNone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Motile   gram– negative ,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unaerobic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pocket  flora And  period of  remission 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coincidewith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the  Formation  of 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adense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unattached  non motile  Gram  positive  flora with  a tendency  to  Mineralized  .  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39825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4000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IN THE NAME OF GOD</a:t>
            </a:r>
          </a:p>
        </p:txBody>
      </p:sp>
      <p:pic>
        <p:nvPicPr>
          <p:cNvPr id="286724" name="Picture 4" descr="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989138"/>
            <a:ext cx="3876675" cy="3876675"/>
          </a:xfrm>
          <a:prstGeom prst="rect">
            <a:avLst/>
          </a:prstGeom>
          <a:noFill/>
        </p:spPr>
      </p:pic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7596188" y="414972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28876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Tissue  Invasion  by one or           Several  bacterial  species  is  Followed  by  advanced Local host  defense that  Controls  the  attack .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u="sng" dirty="0" smtClean="0">
                <a:solidFill>
                  <a:schemeClr val="bg1">
                    <a:lumMod val="95000"/>
                  </a:schemeClr>
                </a:solidFill>
              </a:rPr>
              <a:t>Factors  </a:t>
            </a:r>
            <a:r>
              <a:rPr lang="en-US" sz="3200" b="1" i="1" u="sng" dirty="0" err="1" smtClean="0">
                <a:solidFill>
                  <a:schemeClr val="bg1">
                    <a:lumMod val="95000"/>
                  </a:schemeClr>
                </a:solidFill>
              </a:rPr>
              <a:t>Determinig</a:t>
            </a:r>
            <a:r>
              <a:rPr lang="en-US" sz="3200" b="1" i="1" u="sng" dirty="0" smtClean="0">
                <a:solidFill>
                  <a:schemeClr val="bg1">
                    <a:lumMod val="95000"/>
                  </a:schemeClr>
                </a:solidFill>
              </a:rPr>
              <a:t>  Bone  Morphology  In  Periodontal  Disease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2119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876800"/>
          </a:xfrm>
        </p:spPr>
        <p:txBody>
          <a:bodyPr/>
          <a:lstStyle/>
          <a:p>
            <a:pPr eaLnBrk="1" hangingPunct="1">
              <a:buFont typeface="Wingdings" pitchFamily="10" charset="2"/>
              <a:buNone/>
            </a:pPr>
            <a:r>
              <a:rPr lang="en-US" sz="2800" dirty="0" smtClean="0">
                <a:solidFill>
                  <a:srgbClr val="00FF99"/>
                </a:solidFill>
              </a:rPr>
              <a:t>A : The  Thickness , Width And  </a:t>
            </a:r>
            <a:r>
              <a:rPr lang="en-US" sz="2800" dirty="0" err="1" smtClean="0">
                <a:solidFill>
                  <a:srgbClr val="00FF99"/>
                </a:solidFill>
              </a:rPr>
              <a:t>crestal</a:t>
            </a:r>
            <a:r>
              <a:rPr lang="en-US" sz="2800" dirty="0" smtClean="0">
                <a:solidFill>
                  <a:srgbClr val="00FF99"/>
                </a:solidFill>
              </a:rPr>
              <a:t> </a:t>
            </a:r>
            <a:r>
              <a:rPr lang="en-US" sz="2800" dirty="0" err="1" smtClean="0">
                <a:solidFill>
                  <a:srgbClr val="00FF99"/>
                </a:solidFill>
              </a:rPr>
              <a:t>Angulation</a:t>
            </a:r>
            <a:r>
              <a:rPr lang="en-US" sz="2800" dirty="0" smtClean="0">
                <a:solidFill>
                  <a:srgbClr val="00FF99"/>
                </a:solidFill>
              </a:rPr>
              <a:t>  Of  The  Inter  Dental  Septa </a:t>
            </a:r>
          </a:p>
          <a:p>
            <a:pPr eaLnBrk="1" hangingPunct="1">
              <a:buFont typeface="Wingdings" pitchFamily="10" charset="2"/>
              <a:buNone/>
            </a:pPr>
            <a:r>
              <a:rPr lang="en-US" sz="2800" dirty="0" smtClean="0">
                <a:solidFill>
                  <a:srgbClr val="00FF99"/>
                </a:solidFill>
              </a:rPr>
              <a:t>B : The Thickness  Of  The  Facial  And  Lingual  Alveolar  Plates </a:t>
            </a:r>
          </a:p>
          <a:p>
            <a:pPr eaLnBrk="1" hangingPunct="1">
              <a:buFont typeface="Wingdings" pitchFamily="10" charset="2"/>
              <a:buNone/>
            </a:pPr>
            <a:r>
              <a:rPr lang="en-US" sz="2800" dirty="0" smtClean="0">
                <a:solidFill>
                  <a:srgbClr val="00FF99"/>
                </a:solidFill>
              </a:rPr>
              <a:t>C : The  Presence Of  Fenestration , </a:t>
            </a:r>
            <a:r>
              <a:rPr lang="en-US" sz="2800" dirty="0" err="1" smtClean="0">
                <a:solidFill>
                  <a:srgbClr val="00FF99"/>
                </a:solidFill>
              </a:rPr>
              <a:t>Dehiscences</a:t>
            </a:r>
            <a:r>
              <a:rPr lang="en-US" sz="2800" dirty="0" smtClean="0">
                <a:solidFill>
                  <a:srgbClr val="00FF99"/>
                </a:solidFill>
              </a:rPr>
              <a:t>  Or  Both </a:t>
            </a:r>
          </a:p>
          <a:p>
            <a:pPr eaLnBrk="1" hangingPunct="1">
              <a:buFont typeface="Wingdings" pitchFamily="10" charset="2"/>
              <a:buNone/>
            </a:pPr>
            <a:r>
              <a:rPr lang="en-US" sz="2800" dirty="0" smtClean="0">
                <a:solidFill>
                  <a:srgbClr val="00FF99"/>
                </a:solidFill>
              </a:rPr>
              <a:t>D : The  Alignment Of  The  Teeth </a:t>
            </a:r>
          </a:p>
          <a:p>
            <a:pPr eaLnBrk="1" hangingPunct="1">
              <a:buFont typeface="Wingdings" pitchFamily="10" charset="2"/>
              <a:buNone/>
            </a:pPr>
            <a:r>
              <a:rPr lang="en-US" sz="2800" dirty="0" smtClean="0">
                <a:solidFill>
                  <a:srgbClr val="00FF99"/>
                </a:solidFill>
              </a:rPr>
              <a:t>E : Root  And  Root  Trunk  Anatomy </a:t>
            </a:r>
          </a:p>
          <a:p>
            <a:pPr eaLnBrk="1" hangingPunct="1">
              <a:buFont typeface="Wingdings" pitchFamily="10" charset="2"/>
              <a:buNone/>
            </a:pPr>
            <a:r>
              <a:rPr lang="en-US" sz="2800" dirty="0" smtClean="0">
                <a:solidFill>
                  <a:srgbClr val="00FF99"/>
                </a:solidFill>
              </a:rPr>
              <a:t>F : Root  Position  within The  </a:t>
            </a:r>
            <a:r>
              <a:rPr lang="en-US" sz="2800" dirty="0" err="1" smtClean="0">
                <a:solidFill>
                  <a:srgbClr val="00FF99"/>
                </a:solidFill>
              </a:rPr>
              <a:t>Alverlar</a:t>
            </a:r>
            <a:r>
              <a:rPr lang="en-US" sz="2800" dirty="0" smtClean="0">
                <a:solidFill>
                  <a:srgbClr val="00FF99"/>
                </a:solidFill>
              </a:rPr>
              <a:t> Process </a:t>
            </a:r>
          </a:p>
          <a:p>
            <a:pPr eaLnBrk="1" hangingPunct="1">
              <a:buFont typeface="Wingdings" pitchFamily="10" charset="2"/>
              <a:buNone/>
            </a:pPr>
            <a:r>
              <a:rPr lang="en-US" sz="2800" dirty="0" smtClean="0">
                <a:solidFill>
                  <a:srgbClr val="00FF99"/>
                </a:solidFill>
              </a:rPr>
              <a:t>G : Proximity With  Another  Tooth  Surface  </a:t>
            </a:r>
          </a:p>
        </p:txBody>
      </p:sp>
      <p:sp>
        <p:nvSpPr>
          <p:cNvPr id="211972" name="Rectangle 1028"/>
          <p:cNvSpPr>
            <a:spLocks noChangeArrowheads="1"/>
          </p:cNvSpPr>
          <p:nvPr/>
        </p:nvSpPr>
        <p:spPr bwMode="auto">
          <a:xfrm>
            <a:off x="-71470" y="1295400"/>
            <a:ext cx="556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none" dirty="0">
                <a:solidFill>
                  <a:srgbClr val="FFFF00"/>
                </a:solidFill>
              </a:rPr>
              <a:t>         </a:t>
            </a:r>
            <a:r>
              <a:rPr lang="en-US" sz="3600" u="none" dirty="0">
                <a:solidFill>
                  <a:srgbClr val="FFFF00"/>
                </a:solidFill>
              </a:rPr>
              <a:t>Normal  </a:t>
            </a:r>
            <a:r>
              <a:rPr lang="en-US" sz="3600" u="none" dirty="0" smtClean="0">
                <a:solidFill>
                  <a:srgbClr val="FFFF00"/>
                </a:solidFill>
              </a:rPr>
              <a:t>Variation:</a:t>
            </a:r>
            <a:endParaRPr lang="en-US" sz="3600" u="non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 autoUpdateAnimBg="0"/>
      <p:bldP spid="211971" grpId="0" build="p" autoUpdateAnimBg="0"/>
      <p:bldP spid="21197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i="1" u="sng" dirty="0" err="1" smtClean="0">
                <a:solidFill>
                  <a:schemeClr val="bg2">
                    <a:lumMod val="90000"/>
                  </a:schemeClr>
                </a:solidFill>
              </a:rPr>
              <a:t>Exostoses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400"/>
            <a:ext cx="7772400" cy="2895600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rgbClr val="92D050"/>
                </a:solidFill>
              </a:rPr>
              <a:t>Palatal </a:t>
            </a:r>
            <a:r>
              <a:rPr lang="en-US" sz="4400" dirty="0" err="1" smtClean="0">
                <a:solidFill>
                  <a:srgbClr val="92D050"/>
                </a:solidFill>
              </a:rPr>
              <a:t>Exostoses</a:t>
            </a:r>
            <a:r>
              <a:rPr lang="en-US" sz="4400" dirty="0" smtClean="0">
                <a:solidFill>
                  <a:srgbClr val="92D050"/>
                </a:solidFill>
              </a:rPr>
              <a:t>  40%</a:t>
            </a:r>
          </a:p>
          <a:p>
            <a:pPr algn="ctr" eaLnBrk="1" hangingPunct="1"/>
            <a:r>
              <a:rPr lang="en-US" sz="4400" dirty="0" err="1" smtClean="0">
                <a:solidFill>
                  <a:srgbClr val="92D050"/>
                </a:solidFill>
              </a:rPr>
              <a:t>Mandibular</a:t>
            </a:r>
            <a:r>
              <a:rPr lang="en-US" sz="4400" dirty="0" smtClean="0">
                <a:solidFill>
                  <a:srgbClr val="92D050"/>
                </a:solidFill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</a:rPr>
              <a:t>torous</a:t>
            </a:r>
            <a:endParaRPr lang="en-US" sz="4400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  <p:bldP spid="8397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hapl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7788"/>
            <a:ext cx="9144000" cy="701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5728"/>
            <a:ext cx="8229600" cy="2033582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i="1" u="sng" dirty="0" smtClean="0">
                <a:solidFill>
                  <a:srgbClr val="CCFF33"/>
                </a:solidFill>
              </a:rPr>
              <a:t>Trauma  From  Occlusion</a:t>
            </a:r>
            <a:r>
              <a:rPr lang="en-US" dirty="0" smtClean="0"/>
              <a:t>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5964" y="3286124"/>
            <a:ext cx="3960812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2895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05170"/>
            <a:ext cx="86106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i="1" u="sng" dirty="0" smtClean="0">
                <a:solidFill>
                  <a:srgbClr val="FFFF00"/>
                </a:solidFill>
              </a:rPr>
              <a:t>Central</a:t>
            </a:r>
            <a:br>
              <a:rPr lang="en-US" sz="4800" i="1" u="sng" dirty="0" smtClean="0">
                <a:solidFill>
                  <a:srgbClr val="FFFF00"/>
                </a:solidFill>
              </a:rPr>
            </a:br>
            <a:r>
              <a:rPr lang="en-US" sz="4800" i="1" u="sng" dirty="0" smtClean="0">
                <a:solidFill>
                  <a:srgbClr val="FFFF00"/>
                </a:solidFill>
              </a:rPr>
              <a:t>Peripheral </a:t>
            </a:r>
            <a:r>
              <a:rPr lang="en-US" sz="4800" i="1" u="sng" dirty="0" smtClean="0">
                <a:solidFill>
                  <a:srgbClr val="FFFF00"/>
                </a:solidFill>
              </a:rPr>
              <a:t>(</a:t>
            </a:r>
            <a:r>
              <a:rPr lang="en-US" sz="4800" i="1" u="sng" dirty="0" err="1" smtClean="0">
                <a:solidFill>
                  <a:srgbClr val="FFFF00"/>
                </a:solidFill>
              </a:rPr>
              <a:t>Lipping</a:t>
            </a:r>
            <a:r>
              <a:rPr lang="en-US" dirty="0" smtClean="0">
                <a:solidFill>
                  <a:srgbClr val="FFFF00"/>
                </a:solidFill>
              </a:rPr>
              <a:t> 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357158" y="990600"/>
            <a:ext cx="8482042" cy="1600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400" b="1" i="1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Buttressing  Bone formation</a:t>
            </a:r>
            <a:br>
              <a:rPr lang="en-US" sz="4400" b="1" i="1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4400" b="1" i="1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4400" b="1" i="1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4400" b="1" i="1" u="sng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  <p:bldP spid="8601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214554"/>
            <a:ext cx="8229600" cy="1543048"/>
          </a:xfrm>
        </p:spPr>
        <p:txBody>
          <a:bodyPr/>
          <a:lstStyle/>
          <a:p>
            <a:pPr algn="ctr" eaLnBrk="1" hangingPunct="1">
              <a:buFont typeface="Wingdings" pitchFamily="10" charset="2"/>
              <a:buNone/>
              <a:defRPr/>
            </a:pP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Food  Impaction</a:t>
            </a:r>
            <a:r>
              <a:rPr 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i="1" u="sng" smtClean="0">
                <a:solidFill>
                  <a:srgbClr val="FFFF00"/>
                </a:solidFill>
              </a:rPr>
              <a:t>Patterns Of  Bone Destruction</a:t>
            </a:r>
            <a:r>
              <a:rPr lang="en-US" smtClean="0"/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0" y="6019800"/>
            <a:ext cx="76200" cy="76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1900238"/>
            <a:ext cx="7772400" cy="1600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Horizontal  Bone  Loss</a:t>
            </a:r>
            <a:br>
              <a:rPr kumimoji="0" lang="en-US" sz="5400" b="0" i="1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5400" b="0" i="1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Vertcal Bone Loss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57232"/>
            <a:ext cx="7772400" cy="1071554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The  Most  Common  Pattern  Of Bone loss      Bone is   Reduced  In  Height  </a:t>
            </a:r>
          </a:p>
        </p:txBody>
      </p:sp>
      <p:pic>
        <p:nvPicPr>
          <p:cNvPr id="89092" name="Picture 4" descr="F:\b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357430"/>
            <a:ext cx="6477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 descr="F:\b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2513" y="3957630"/>
            <a:ext cx="20208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6" descr="F:\b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957630"/>
            <a:ext cx="20208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ENTAL\POCKTYP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352800"/>
            <a:ext cx="5076825" cy="3124200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214414" y="1142984"/>
            <a:ext cx="762478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GINGIVITIS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PERIODONTITIS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i="1" u="sng" dirty="0" smtClean="0">
                <a:solidFill>
                  <a:schemeClr val="bg2">
                    <a:lumMod val="90000"/>
                  </a:schemeClr>
                </a:solidFill>
              </a:rPr>
              <a:t>Bone  Deformities</a:t>
            </a:r>
            <a:br>
              <a:rPr lang="en-US" sz="4800" i="1" u="sng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4800" i="1" u="sng" dirty="0" smtClean="0">
                <a:solidFill>
                  <a:schemeClr val="bg2">
                    <a:lumMod val="90000"/>
                  </a:schemeClr>
                </a:solidFill>
              </a:rPr>
              <a:t> (</a:t>
            </a:r>
            <a:r>
              <a:rPr lang="en-US" sz="4800" i="1" u="sng" dirty="0" err="1" smtClean="0">
                <a:solidFill>
                  <a:schemeClr val="bg2">
                    <a:lumMod val="90000"/>
                  </a:schemeClr>
                </a:solidFill>
              </a:rPr>
              <a:t>Ossous</a:t>
            </a:r>
            <a:r>
              <a:rPr lang="en-US" sz="4800" i="1" u="sng" dirty="0" smtClean="0">
                <a:solidFill>
                  <a:schemeClr val="bg2">
                    <a:lumMod val="90000"/>
                  </a:schemeClr>
                </a:solidFill>
              </a:rPr>
              <a:t>  Defects 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743200"/>
            <a:ext cx="77724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Radiographs </a:t>
            </a:r>
          </a:p>
          <a:p>
            <a:pPr eaLnBrk="1" hangingPunct="1">
              <a:defRPr/>
            </a:pPr>
            <a:r>
              <a:rPr lang="en-US" sz="4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Care  Full  Probing </a:t>
            </a:r>
          </a:p>
          <a:p>
            <a:pPr eaLnBrk="1" hangingPunct="1">
              <a:defRPr/>
            </a:pPr>
            <a:r>
              <a:rPr lang="en-US" sz="4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Surgical  Exposure 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8806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chemeClr val="bg2">
                    <a:lumMod val="90000"/>
                  </a:schemeClr>
                </a:solidFill>
              </a:rPr>
              <a:t>Vertical or  angular  defect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95472"/>
            <a:ext cx="7772400" cy="237647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CFFCC"/>
                </a:solidFill>
              </a:rPr>
              <a:t>Number  Of  Osseous  Wall </a:t>
            </a:r>
          </a:p>
          <a:p>
            <a:pPr eaLnBrk="1" hangingPunct="1"/>
            <a:r>
              <a:rPr lang="en-US" dirty="0" smtClean="0">
                <a:solidFill>
                  <a:srgbClr val="CCFFCC"/>
                </a:solidFill>
              </a:rPr>
              <a:t>One   Wall   Defect </a:t>
            </a:r>
          </a:p>
          <a:p>
            <a:pPr eaLnBrk="1" hangingPunct="1"/>
            <a:r>
              <a:rPr lang="en-US" dirty="0" smtClean="0">
                <a:solidFill>
                  <a:srgbClr val="CCFFCC"/>
                </a:solidFill>
              </a:rPr>
              <a:t>Two   Wall  Defect</a:t>
            </a:r>
          </a:p>
          <a:p>
            <a:pPr eaLnBrk="1" hangingPunct="1"/>
            <a:r>
              <a:rPr lang="en-US" dirty="0" smtClean="0">
                <a:solidFill>
                  <a:srgbClr val="CCFFCC"/>
                </a:solidFill>
              </a:rPr>
              <a:t>Three Wall  Defect</a:t>
            </a:r>
            <a:r>
              <a:rPr lang="en-US" dirty="0" smtClean="0"/>
              <a:t>  </a:t>
            </a:r>
          </a:p>
        </p:txBody>
      </p:sp>
      <p:pic>
        <p:nvPicPr>
          <p:cNvPr id="91140" name="Picture 4" descr="F:\b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433" y="4143380"/>
            <a:ext cx="6133963" cy="262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utoUpdateAnimBg="0"/>
      <p:bldP spid="9113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09536"/>
            <a:ext cx="8572560" cy="1219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i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 wall  defect (hemi septum)</a:t>
            </a:r>
          </a:p>
        </p:txBody>
      </p:sp>
      <p:pic>
        <p:nvPicPr>
          <p:cNvPr id="90116" name="Picture 4" descr="F:\B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50" y="1701820"/>
            <a:ext cx="56007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 descr="F:\B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140220"/>
            <a:ext cx="277495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6" descr="F:\B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0263" y="4132283"/>
            <a:ext cx="2166937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5400" b="1" i="1" u="sng" dirty="0" smtClean="0">
                <a:solidFill>
                  <a:sysClr val="windowText" lastClr="000000"/>
                </a:solidFill>
              </a:rPr>
              <a:t>Two  wall  defect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pic>
        <p:nvPicPr>
          <p:cNvPr id="92164" name="Picture 4" descr="F:\b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2519378"/>
            <a:ext cx="30813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 descr="F:\b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519378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14298"/>
            <a:ext cx="8001024" cy="1143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Three wall  defect (Intra bony  defect 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00174"/>
            <a:ext cx="7772400" cy="800088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en-US" sz="2800" dirty="0" err="1" smtClean="0">
                <a:solidFill>
                  <a:srgbClr val="FFC000"/>
                </a:solidFill>
              </a:rPr>
              <a:t>Mesial</a:t>
            </a:r>
            <a:r>
              <a:rPr lang="en-US" sz="2800" dirty="0" smtClean="0">
                <a:solidFill>
                  <a:srgbClr val="FFC000"/>
                </a:solidFill>
              </a:rPr>
              <a:t> of  second and  third  maxillary and </a:t>
            </a:r>
            <a:r>
              <a:rPr lang="en-US" sz="2800" dirty="0" err="1" smtClean="0">
                <a:solidFill>
                  <a:srgbClr val="FFC000"/>
                </a:solidFill>
              </a:rPr>
              <a:t>Mandibular</a:t>
            </a:r>
            <a:r>
              <a:rPr lang="en-US" sz="2800" dirty="0" smtClean="0">
                <a:solidFill>
                  <a:srgbClr val="FFC000"/>
                </a:solidFill>
              </a:rPr>
              <a:t>  molars </a:t>
            </a:r>
          </a:p>
        </p:txBody>
      </p:sp>
      <p:pic>
        <p:nvPicPr>
          <p:cNvPr id="95237" name="Picture 5" descr="D:\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5248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6" descr="D:\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5248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7" descr="D:\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435248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0" name="Picture 8" descr="D:\A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9463" y="2435248"/>
            <a:ext cx="17859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1" name="Picture 9" descr="D:\A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4568848"/>
            <a:ext cx="56515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  <p:bldP spid="9523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2860"/>
            <a:ext cx="77724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6000" i="1" u="sng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Combind</a:t>
            </a:r>
            <a:r>
              <a:rPr lang="en-US" sz="6000" i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defect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</a:p>
        </p:txBody>
      </p:sp>
      <p:pic>
        <p:nvPicPr>
          <p:cNvPr id="94212" name="Picture 4" descr="D:\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7364"/>
            <a:ext cx="471176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5" descr="D:\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327" y="4286257"/>
            <a:ext cx="3028992" cy="242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6" descr="D:\A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6326" y="4286256"/>
            <a:ext cx="2423194" cy="24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i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Osseous  craters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66872"/>
            <a:ext cx="7772400" cy="5105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CFF99"/>
                </a:solidFill>
              </a:rPr>
              <a:t>1/3  Of  all defect </a:t>
            </a:r>
          </a:p>
          <a:p>
            <a:pPr eaLnBrk="1" hangingPunct="1"/>
            <a:r>
              <a:rPr lang="en-US" dirty="0" smtClean="0">
                <a:solidFill>
                  <a:srgbClr val="CCFF99"/>
                </a:solidFill>
              </a:rPr>
              <a:t>2/3  Of  all </a:t>
            </a:r>
            <a:r>
              <a:rPr lang="en-US" dirty="0" err="1" smtClean="0">
                <a:solidFill>
                  <a:srgbClr val="CCFF99"/>
                </a:solidFill>
              </a:rPr>
              <a:t>mandibular</a:t>
            </a:r>
            <a:r>
              <a:rPr lang="en-US" dirty="0" smtClean="0">
                <a:solidFill>
                  <a:srgbClr val="CCFF99"/>
                </a:solidFill>
              </a:rPr>
              <a:t>  defect </a:t>
            </a:r>
          </a:p>
          <a:p>
            <a:pPr eaLnBrk="1" hangingPunct="1"/>
            <a:r>
              <a:rPr lang="en-US" dirty="0" smtClean="0">
                <a:solidFill>
                  <a:srgbClr val="CCFF99"/>
                </a:solidFill>
              </a:rPr>
              <a:t>Twice in  posterior  as  anterior  segment   </a:t>
            </a:r>
          </a:p>
        </p:txBody>
      </p:sp>
      <p:pic>
        <p:nvPicPr>
          <p:cNvPr id="93188" name="Picture 4" descr="D:\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657600"/>
            <a:ext cx="3384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5" descr="D:\A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3482" y="3657600"/>
            <a:ext cx="2514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  <p:bldP spid="9318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28600"/>
            <a:ext cx="8501122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i="1" u="sng" dirty="0" smtClean="0"/>
              <a:t>Reasons  for  high  frequency  of  craters</a:t>
            </a:r>
            <a:r>
              <a:rPr lang="en-US" dirty="0" smtClean="0"/>
              <a:t> 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862158"/>
            <a:ext cx="8501122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10" charset="2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 . The inter dental area  collects  plaque  and is difficult  to  clean </a:t>
            </a:r>
          </a:p>
          <a:p>
            <a:pPr eaLnBrk="1" hangingPunct="1">
              <a:lnSpc>
                <a:spcPct val="90000"/>
              </a:lnSpc>
              <a:buFont typeface="Wingdings" pitchFamily="10" charset="2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 . The normal flat  or  even  concave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faciolingual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shape  of  the  inter  dental  septum  in lower  molars  may  favor  crater  formation  </a:t>
            </a:r>
          </a:p>
          <a:p>
            <a:pPr eaLnBrk="1" hangingPunct="1">
              <a:lnSpc>
                <a:spcPct val="90000"/>
              </a:lnSpc>
              <a:buFont typeface="Wingdings" pitchFamily="10" charset="2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 . Vascular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paterns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from  the 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gingiva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 the  center  of  the  crest  may  provide  a pathway  for  inflammation  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utoUpdateAnimBg="0"/>
      <p:bldP spid="9625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60"/>
            <a:ext cx="785818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5400" i="1" u="sng" dirty="0" err="1" smtClean="0"/>
              <a:t>Bulbuas</a:t>
            </a:r>
            <a:r>
              <a:rPr lang="en-US" sz="5400" i="1" u="sng" dirty="0" smtClean="0"/>
              <a:t>  bone  contours</a:t>
            </a:r>
            <a:r>
              <a:rPr lang="en-US" dirty="0" smtClean="0"/>
              <a:t> 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28778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Exostoses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pPr eaLnBrk="1" hangingPunct="1"/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Buttresing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bone  formation  </a:t>
            </a:r>
          </a:p>
          <a:p>
            <a:pPr eaLnBrk="1" hangingPunct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More common in maxilla  than  in  the 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mandibule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hangingPunct="1">
              <a:buNone/>
            </a:pP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8308" name="Picture 4" descr="D:\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357562"/>
            <a:ext cx="434136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utoUpdateAnimBg="0"/>
      <p:bldP spid="9830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i="1" u="sng" smtClean="0"/>
              <a:t>Reversed architecture</a:t>
            </a:r>
            <a:r>
              <a:rPr lang="en-US" smtClean="0"/>
              <a:t>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/>
            <a:r>
              <a:rPr lang="en-US" smtClean="0"/>
              <a:t>Loss of  inter dental septum  without </a:t>
            </a:r>
          </a:p>
          <a:p>
            <a:pPr eaLnBrk="1" hangingPunct="1"/>
            <a:r>
              <a:rPr lang="en-US" smtClean="0"/>
              <a:t>Loss  of  lingual  and  buccal  plates </a:t>
            </a:r>
          </a:p>
          <a:p>
            <a:pPr eaLnBrk="1" hangingPunct="1"/>
            <a:r>
              <a:rPr lang="en-US" smtClean="0"/>
              <a:t>More  common in maxilla </a:t>
            </a:r>
          </a:p>
          <a:p>
            <a:pPr eaLnBrk="1" hangingPunct="1">
              <a:buFont typeface="Wingdings" pitchFamily="10" charset="2"/>
              <a:buNone/>
            </a:pPr>
            <a:r>
              <a:rPr lang="en-US" smtClean="0"/>
              <a:t>   </a:t>
            </a:r>
          </a:p>
        </p:txBody>
      </p:sp>
      <p:pic>
        <p:nvPicPr>
          <p:cNvPr id="97284" name="Picture 4" descr="D:\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429000"/>
            <a:ext cx="4741863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  <p:bldP spid="9728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95400" y="1524000"/>
            <a:ext cx="723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Changes in </a:t>
            </a:r>
            <a:r>
              <a:rPr lang="en-US" sz="2400" b="1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gingiva</a:t>
            </a:r>
            <a:r>
              <a:rPr lang="en-US" sz="2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normal to pathologic pocket are associated with different proportions of bacterial cells in dental plaque</a:t>
            </a: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Healthy - </a:t>
            </a:r>
            <a:r>
              <a:rPr lang="en-US" sz="2400" b="1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coccoid</a:t>
            </a:r>
            <a:r>
              <a:rPr lang="en-US" sz="2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cells and </a:t>
            </a:r>
            <a:r>
              <a:rPr lang="en-US" sz="2400" b="1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straigt</a:t>
            </a:r>
            <a:r>
              <a:rPr lang="en-US" sz="2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rods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Disease - spirochetes and motile rods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285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i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Ledges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Plateau—like bone margin caused  by </a:t>
            </a:r>
          </a:p>
          <a:p>
            <a:pPr eaLnBrk="1" hangingPunct="1">
              <a:buFont typeface="Wingdings" pitchFamily="10" charset="2"/>
              <a:buNone/>
            </a:pPr>
            <a:r>
              <a:rPr lang="en-US" smtClean="0"/>
              <a:t>   Resorption of  thickend bony plates  </a:t>
            </a:r>
          </a:p>
        </p:txBody>
      </p:sp>
      <p:pic>
        <p:nvPicPr>
          <p:cNvPr id="100356" name="Picture 4" descr="D:\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95600"/>
            <a:ext cx="32766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357" name="Picture 5" descr="D:\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1838" y="2895600"/>
            <a:ext cx="3306762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  <p:bldP spid="10035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85736"/>
            <a:ext cx="716758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i="1" u="sng" dirty="0" err="1" smtClean="0"/>
              <a:t>Furcation</a:t>
            </a:r>
            <a:r>
              <a:rPr lang="en-US" i="1" u="sng" dirty="0" smtClean="0"/>
              <a:t>  involvement</a:t>
            </a:r>
            <a:r>
              <a:rPr lang="en-US" dirty="0" smtClean="0"/>
              <a:t>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57484"/>
            <a:ext cx="7772400" cy="2557466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Horizontal  defect ( I , II , III , IIII )</a:t>
            </a:r>
          </a:p>
          <a:p>
            <a:pPr eaLnBrk="1" hangingPunct="1"/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Vertical  defect ( A , B , C  ) Tarnow</a:t>
            </a:r>
          </a:p>
          <a:p>
            <a:pPr eaLnBrk="1" hangingPunct="1">
              <a:buFont typeface="Wingdings" pitchFamily="10" charset="2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utoUpdateAnimBg="0"/>
      <p:bldP spid="9933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5" name="Picture 3" descr="D:\A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4450"/>
            <a:ext cx="5199063" cy="231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8116" name="Picture 4" descr="D:\A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438400"/>
            <a:ext cx="2514600" cy="2217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8117" name="Picture 5" descr="D:\A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455863"/>
            <a:ext cx="2498725" cy="219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8118" name="Picture 6" descr="D:\A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691063"/>
            <a:ext cx="2590800" cy="216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8119" name="Picture 7" descr="D:\A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4691063"/>
            <a:ext cx="2468563" cy="216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0" name="Picture 1028" descr="D:\A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5250"/>
            <a:ext cx="5199063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9141" name="Picture 1029" descr="D:\A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305050"/>
            <a:ext cx="5257800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9142" name="Picture 1030" descr="D:\A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572000"/>
            <a:ext cx="5248275" cy="2166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New Folder (4)\aks2\ghanjnameh\DSC03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88066"/>
            <a:ext cx="7715304" cy="5786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447800" y="3810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</a:rPr>
              <a:t>POCKET FORMATION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95400" y="1600201"/>
            <a:ext cx="7391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Bacteria causes inflammatory change in connective tissue wall of the gingival </a:t>
            </a:r>
            <a:r>
              <a:rPr lang="en-US" sz="2400" dirty="0" err="1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sulcus</a:t>
            </a:r>
            <a:r>
              <a:rPr lang="en-US" sz="2400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Degeneration of surrounding connective tissue, including gingival fibers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Destruction of collagen fibers just apical to the </a:t>
            </a:r>
            <a:r>
              <a:rPr lang="en-US" sz="2400" dirty="0" err="1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junctional</a:t>
            </a:r>
            <a:r>
              <a:rPr lang="en-US" sz="2400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epithelium, this area becomes infiltrated with inflammatory cells and edema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Immediately apical to this is a zone of partial destruction and then an area of normal attachment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85852" y="381000"/>
            <a:ext cx="7239000" cy="701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</a:rPr>
              <a:t>POCKET FORMATION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95400" y="1959012"/>
            <a:ext cx="7391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Bacteria causes inflammatory change in connective tissue wall of the gingival </a:t>
            </a: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sulcus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Degeneration of surrounding connective tissue, including gingival fibers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Destruction of collagen fibers just apical to the </a:t>
            </a: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junctional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epithelium, this area becomes infiltrated with inflammatory cells and edema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Immediately apical to this is a zone of partial destruction and then an area of normal attachment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ENTAL\aaprog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4400" y="700088"/>
            <a:ext cx="4773613" cy="54562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ENTAL\aapat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100" y="1822450"/>
            <a:ext cx="5511800" cy="321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ENTAL\aapat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0388" y="1908175"/>
            <a:ext cx="5481637" cy="3041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</TotalTime>
  <Words>702</Words>
  <Application>Microsoft Office PowerPoint</Application>
  <PresentationFormat>On-screen Show (4:3)</PresentationFormat>
  <Paragraphs>101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IN THE NAME OF GOD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Bone  Loss </vt:lpstr>
      <vt:lpstr>Rate  Of  Lone Loss </vt:lpstr>
      <vt:lpstr>LOE  et al:</vt:lpstr>
      <vt:lpstr>Period  of  destruction  </vt:lpstr>
      <vt:lpstr>Four  theories  for  the onset  of  destructive  period </vt:lpstr>
      <vt:lpstr>Slide 17</vt:lpstr>
      <vt:lpstr>* Burst  of  destruction  activity      Coincide with the  conversion  of  a Predominance  tlymphocyte   lesion  to  One  with  a predominance  of  b Iymphocyte  plasma  cell infiltrate </vt:lpstr>
      <vt:lpstr>Slide 19</vt:lpstr>
      <vt:lpstr>Tissue  Invasion  by one or           Several  bacterial  species  is  Followed  by  advanced Local host  defense that  Controls  the  attack .</vt:lpstr>
      <vt:lpstr>Factors  Determinig  Bone  Morphology  In  Periodontal  Disease </vt:lpstr>
      <vt:lpstr>Exostoses </vt:lpstr>
      <vt:lpstr>Slide 23</vt:lpstr>
      <vt:lpstr>Trauma  From  Occlusion </vt:lpstr>
      <vt:lpstr>Central Peripheral (Lipping )</vt:lpstr>
      <vt:lpstr>Slide 26</vt:lpstr>
      <vt:lpstr>Patterns Of  Bone Destruction </vt:lpstr>
      <vt:lpstr>Slide 28</vt:lpstr>
      <vt:lpstr>Slide 29</vt:lpstr>
      <vt:lpstr>Bone  Deformities  (Ossous  Defects )</vt:lpstr>
      <vt:lpstr>Vertical or  angular  defect </vt:lpstr>
      <vt:lpstr>One  wall  defect (hemi septum)</vt:lpstr>
      <vt:lpstr>Two  wall  defect </vt:lpstr>
      <vt:lpstr> Three wall  defect (Intra bony  defect )</vt:lpstr>
      <vt:lpstr>Combind  defect  </vt:lpstr>
      <vt:lpstr>Osseous  craters  </vt:lpstr>
      <vt:lpstr>Reasons  for  high  frequency  of  craters  </vt:lpstr>
      <vt:lpstr>Bulbuas  bone  contours  </vt:lpstr>
      <vt:lpstr>Reversed architecture </vt:lpstr>
      <vt:lpstr>Ledges</vt:lpstr>
      <vt:lpstr>Furcation  involvement </vt:lpstr>
      <vt:lpstr>Slide 42</vt:lpstr>
      <vt:lpstr>Slide 43</vt:lpstr>
      <vt:lpstr>Slide 44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Novin</dc:creator>
  <cp:lastModifiedBy>Novin</cp:lastModifiedBy>
  <cp:revision>11</cp:revision>
  <dcterms:created xsi:type="dcterms:W3CDTF">2009-12-23T09:07:54Z</dcterms:created>
  <dcterms:modified xsi:type="dcterms:W3CDTF">2009-12-24T08:19:04Z</dcterms:modified>
</cp:coreProperties>
</file>